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760" r:id="rId5"/>
    <p:sldMasterId id="2147483650" r:id="rId6"/>
  </p:sldMasterIdLst>
  <p:notesMasterIdLst>
    <p:notesMasterId r:id="rId28"/>
  </p:notesMasterIdLst>
  <p:handoutMasterIdLst>
    <p:handoutMasterId r:id="rId29"/>
  </p:handoutMasterIdLst>
  <p:sldIdLst>
    <p:sldId id="272" r:id="rId7"/>
    <p:sldId id="304" r:id="rId8"/>
    <p:sldId id="298" r:id="rId9"/>
    <p:sldId id="273" r:id="rId10"/>
    <p:sldId id="275" r:id="rId11"/>
    <p:sldId id="284" r:id="rId12"/>
    <p:sldId id="287" r:id="rId13"/>
    <p:sldId id="295" r:id="rId14"/>
    <p:sldId id="297" r:id="rId15"/>
    <p:sldId id="294" r:id="rId16"/>
    <p:sldId id="288" r:id="rId17"/>
    <p:sldId id="291" r:id="rId18"/>
    <p:sldId id="293" r:id="rId19"/>
    <p:sldId id="289" r:id="rId20"/>
    <p:sldId id="299" r:id="rId21"/>
    <p:sldId id="300" r:id="rId22"/>
    <p:sldId id="301" r:id="rId23"/>
    <p:sldId id="305" r:id="rId24"/>
    <p:sldId id="302" r:id="rId25"/>
    <p:sldId id="306" r:id="rId26"/>
    <p:sldId id="303" r:id="rId27"/>
  </p:sldIdLst>
  <p:sldSz cx="12192000" cy="6858000"/>
  <p:notesSz cx="9144000" cy="6858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4338" autoAdjust="0"/>
  </p:normalViewPr>
  <p:slideViewPr>
    <p:cSldViewPr>
      <p:cViewPr varScale="1">
        <p:scale>
          <a:sx n="86" d="100"/>
          <a:sy n="86" d="100"/>
        </p:scale>
        <p:origin x="22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224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 smtClean="0"/>
              <a:t>Récolte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L0.1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Feuil1!$C$2:$C$1048356</c:f>
              <c:numCache>
                <c:formatCode>General</c:formatCode>
                <c:ptCount val="1048355"/>
                <c:pt idx="0">
                  <c:v>1</c:v>
                </c:pt>
                <c:pt idx="1">
                  <c:v>0.8</c:v>
                </c:pt>
                <c:pt idx="2">
                  <c:v>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0.6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L0.20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Feuil1!$A$2:$A$1048356</c:f>
              <c:numCache>
                <c:formatCode>General</c:formatCode>
                <c:ptCount val="10483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Feuil1!$E$2:$E$1048356</c:f>
              <c:numCache>
                <c:formatCode>General</c:formatCode>
                <c:ptCount val="1048355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0.4</c:v>
                </c:pt>
                <c:pt idx="9">
                  <c:v>0.3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553680"/>
        <c:axId val="1909542800"/>
      </c:scatterChart>
      <c:valAx>
        <c:axId val="1909553680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Période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542800"/>
        <c:crosses val="autoZero"/>
        <c:crossBetween val="midCat"/>
      </c:valAx>
      <c:valAx>
        <c:axId val="190954280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 err="1" smtClean="0"/>
                  <a:t>Probabilité</a:t>
                </a:r>
                <a:endParaRPr lang="en-C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553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Inventaire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U0.05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0.8</c:v>
                </c:pt>
                <c:pt idx="1">
                  <c:v>0.6</c:v>
                </c:pt>
                <c:pt idx="2">
                  <c:v>0.5</c:v>
                </c:pt>
                <c:pt idx="3">
                  <c:v>0.5</c:v>
                </c:pt>
                <c:pt idx="4">
                  <c:v>0.4</c:v>
                </c:pt>
                <c:pt idx="5">
                  <c:v>0.3</c:v>
                </c:pt>
                <c:pt idx="6">
                  <c:v>0.3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U0.10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0.5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U0.20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0.3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6287408"/>
        <c:axId val="2006286320"/>
      </c:scatterChart>
      <c:valAx>
        <c:axId val="2006287408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Période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286320"/>
        <c:crosses val="autoZero"/>
        <c:crossBetween val="midCat"/>
      </c:valAx>
      <c:valAx>
        <c:axId val="200628632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Probabilité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287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90000FB4-732C-304F-ABAC-DF5E79C70A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24B32E97-02BD-1046-B274-E90FCC0FE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70DDE7C0-83E3-5245-AB39-287A3A59A4B9}" type="datetime1">
              <a:rPr lang="fr-CA" altLang="fr-FR"/>
              <a:pPr>
                <a:defRPr/>
              </a:pPr>
              <a:t>2022-02-01</a:t>
            </a:fld>
            <a:endParaRPr lang="fr-FR" altLang="fr-FR"/>
          </a:p>
        </p:txBody>
      </p:sp>
      <p:sp>
        <p:nvSpPr>
          <p:cNvPr id="4100" name="Rectangle 4">
            <a:extLst>
              <a:ext uri="{FF2B5EF4-FFF2-40B4-BE49-F238E27FC236}">
                <a16:creationId xmlns="" xmlns:a16="http://schemas.microsoft.com/office/drawing/2014/main" id="{F2031963-01E9-DA4D-8753-FC566AD7D8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1" name="Rectangle 5">
            <a:extLst>
              <a:ext uri="{FF2B5EF4-FFF2-40B4-BE49-F238E27FC236}">
                <a16:creationId xmlns="" xmlns:a16="http://schemas.microsoft.com/office/drawing/2014/main" id="{206707E7-D6C2-404A-A462-E3EAC5A3F6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AA675-3914-8B4E-8749-A98EA0A3A1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AD31334D-A344-1848-8B76-4D4A38D8E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6C2149E-975F-0A4E-AAFA-F24C18D34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fld id="{0C0008A0-6E73-E94A-B977-6C79B7A80947}" type="datetime1">
              <a:rPr lang="fr-CA" altLang="fr-FR"/>
              <a:pPr>
                <a:defRPr/>
              </a:pPr>
              <a:t>2022-02-01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="" xmlns:a16="http://schemas.microsoft.com/office/drawing/2014/main" id="{235D1E7E-1754-3641-878F-BE7749996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="" xmlns:a16="http://schemas.microsoft.com/office/drawing/2014/main" id="{4A046B4D-F677-3A4A-9A54-2108A9039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noProof="0"/>
              <a:t>Cliquez pour modifier les styles du texte du masque</a:t>
            </a:r>
          </a:p>
          <a:p>
            <a:pPr lvl="1"/>
            <a:r>
              <a:rPr lang="fr-CA" altLang="fr-FR" noProof="0"/>
              <a:t>Deuxième niveau</a:t>
            </a:r>
          </a:p>
          <a:p>
            <a:pPr lvl="2"/>
            <a:r>
              <a:rPr lang="fr-CA" altLang="fr-FR" noProof="0"/>
              <a:t>Troisième niveau</a:t>
            </a:r>
          </a:p>
          <a:p>
            <a:pPr lvl="3"/>
            <a:r>
              <a:rPr lang="fr-CA" altLang="fr-FR" noProof="0"/>
              <a:t>Quatrième niveau</a:t>
            </a:r>
          </a:p>
          <a:p>
            <a:pPr lvl="4"/>
            <a:r>
              <a:rPr lang="fr-CA" altLang="fr-FR" noProof="0"/>
              <a:t>Cinquième niveau</a:t>
            </a:r>
            <a:endParaRPr lang="fr-FR" alt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64E5D71-4987-744A-AA33-959CF8989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05EF121-2A48-9645-BD74-2E892ADA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3A6FAD4-B2FC-6945-B32A-0A037BAFBAE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3694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2109192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342900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857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05280BA-D4E5-884B-BA08-3871D8D5E3D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31504" y="1103784"/>
            <a:ext cx="8136904" cy="1461120"/>
          </a:xfrm>
          <a:prstGeom prst="rect">
            <a:avLst/>
          </a:prstGeom>
        </p:spPr>
        <p:txBody>
          <a:bodyPr lIns="72000" anchor="t" anchorCtr="0"/>
          <a:lstStyle>
            <a:lvl1pPr>
              <a:defRPr sz="4000" b="1" i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fr-CA" noProof="0" dirty="0"/>
              <a:t>Titre</a:t>
            </a:r>
            <a:endParaRPr lang="fr-FR" noProof="0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4DD9B8A-C579-D043-A90E-F85E3BAAF11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32507" y="2708920"/>
            <a:ext cx="8135901" cy="1172692"/>
          </a:xfrm>
          <a:prstGeom prst="rect">
            <a:avLst/>
          </a:prstGeom>
        </p:spPr>
        <p:txBody>
          <a:bodyPr lIns="72000"/>
          <a:lstStyle>
            <a:lvl1pPr marL="0" indent="0">
              <a:spcBef>
                <a:spcPts val="200"/>
              </a:spcBef>
              <a:buFontTx/>
              <a:buNone/>
              <a:defRPr sz="2800">
                <a:solidFill>
                  <a:schemeClr val="bg1"/>
                </a:solidFill>
                <a:latin typeface="Helvetica" charset="0"/>
              </a:defRPr>
            </a:lvl1pPr>
          </a:lstStyle>
          <a:p>
            <a:pPr lvl="0"/>
            <a:r>
              <a:rPr lang="fr-CA" noProof="0" dirty="0"/>
              <a:t>Cliquez pour modifier le style des </a:t>
            </a:r>
            <a:br>
              <a:rPr lang="fr-CA" noProof="0" dirty="0"/>
            </a:br>
            <a:r>
              <a:rPr lang="fr-CA" noProof="0" dirty="0"/>
              <a:t>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06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37" y="74712"/>
            <a:ext cx="10363200" cy="762000"/>
          </a:xfrm>
        </p:spPr>
        <p:txBody>
          <a:bodyPr/>
          <a:lstStyle>
            <a:lvl1pPr>
              <a:defRPr sz="3200">
                <a:solidFill>
                  <a:srgbClr val="11AB90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737" y="1052736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D95D089-71B6-2049-A638-C5ACEFE2B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ECDEA-D1E7-3A4F-B5AB-FCA5F697E351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EAD6387B-1425-7047-931A-4FF9D6AFC3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D849D-739E-7947-B0B4-941043DCE72F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="" xmlns:a16="http://schemas.microsoft.com/office/drawing/2014/main" id="{D9694374-1ECE-D046-BA62-7CFF2815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37" y="1268760"/>
            <a:ext cx="10363200" cy="3733800"/>
          </a:xfrm>
        </p:spPr>
        <p:txBody>
          <a:bodyPr/>
          <a:lstStyle>
            <a:lvl2pPr>
              <a:buClr>
                <a:srgbClr val="018FB9"/>
              </a:buClr>
              <a:buSzPct val="100000"/>
              <a:buFont typeface="Police système"/>
              <a:buChar char="▸"/>
              <a:defRPr/>
            </a:lvl2pPr>
            <a:lvl3pPr>
              <a:buClr>
                <a:srgbClr val="11AB90"/>
              </a:buClr>
              <a:buSzPct val="100000"/>
              <a:buFont typeface="Police système"/>
              <a:buChar char="▸"/>
              <a:defRPr/>
            </a:lvl3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E98F860-71BA-C849-9614-EDA80DF35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</p:spTree>
    <p:extLst>
      <p:ext uri="{BB962C8B-B14F-4D97-AF65-F5344CB8AC3E}">
        <p14:creationId xmlns:p14="http://schemas.microsoft.com/office/powerpoint/2010/main" val="36029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746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3F91709A-AC11-BE4A-A166-6E75E802938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sz="5400" baseline="0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98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55439" y="3789040"/>
            <a:ext cx="10122677" cy="115212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lnSpc>
                <a:spcPct val="100000"/>
              </a:lnSpc>
              <a:defRPr baseline="0"/>
            </a:lvl1pPr>
          </a:lstStyle>
          <a:p>
            <a:pPr lvl="0"/>
            <a:r>
              <a:rPr lang="fr-FR" dirty="0"/>
              <a:t>Cliquez et modifiez le titre</a:t>
            </a:r>
            <a:br>
              <a:rPr lang="fr-FR" dirty="0"/>
            </a:br>
            <a:r>
              <a:rPr lang="fr-FR" dirty="0"/>
              <a:t>2 lignes</a:t>
            </a:r>
          </a:p>
        </p:txBody>
      </p:sp>
    </p:spTree>
    <p:extLst>
      <p:ext uri="{BB962C8B-B14F-4D97-AF65-F5344CB8AC3E}">
        <p14:creationId xmlns:p14="http://schemas.microsoft.com/office/powerpoint/2010/main" val="39628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988116C6-1EEC-AB49-8F6C-0D2306B5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333375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et modifiez le titre</a:t>
            </a:r>
            <a:br>
              <a:rPr lang="fr-FR" altLang="fr-FR" dirty="0"/>
            </a:br>
            <a:r>
              <a:rPr lang="fr-FR" altLang="fr-FR" dirty="0"/>
              <a:t>sur 2 lignes au besoin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DFF316A8-DEA8-6649-ACFC-8CE1338F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562100"/>
            <a:ext cx="1036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15A9C91-5968-1B46-9629-80463EDB32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4212" y="6237312"/>
            <a:ext cx="663575" cy="36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4CCCB708-3E1D-DC46-9E93-5CDDFB22F0DB}" type="slidenum">
              <a:rPr lang="fr-FR" altLang="fr-FR"/>
              <a:pPr>
                <a:defRPr/>
              </a:pPr>
              <a:t>‹N°›</a:t>
            </a:fld>
            <a:endParaRPr lang="fr-FR" alt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1AB90"/>
          </a:solidFill>
          <a:latin typeface="Arial" panose="020B0604020202020204" pitchFamily="34" charset="0"/>
          <a:ea typeface="ヒラギノ角ゴ Pro W3" charset="0"/>
          <a:cs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11AB90"/>
          </a:solidFill>
          <a:latin typeface="Helvetica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18FB9"/>
        </a:buClr>
        <a:buSzPct val="140000"/>
        <a:buFont typeface="Police système"/>
        <a:buChar char="‣"/>
        <a:defRPr sz="2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000125" indent="-228600" algn="l" rtl="0" eaLnBrk="0" fontAlgn="base" hangingPunct="0">
        <a:spcBef>
          <a:spcPct val="20000"/>
        </a:spcBef>
        <a:spcAft>
          <a:spcPct val="0"/>
        </a:spcAft>
        <a:buClr>
          <a:srgbClr val="11AB90"/>
        </a:buClr>
        <a:buSzPct val="100000"/>
        <a:buFont typeface="Police système"/>
        <a:buChar char="▸"/>
        <a:defRPr sz="20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hf hdr="0" ftr="0" dt="0"/>
  <p:txStyles>
    <p:titleStyle>
      <a:lvl1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cap="all" baseline="30000">
          <a:solidFill>
            <a:schemeClr val="bg1"/>
          </a:solidFill>
          <a:latin typeface="Helvetica"/>
          <a:ea typeface="+mj-ea"/>
          <a:cs typeface="ヒラギノ角ゴ Pro W3"/>
        </a:defRPr>
      </a:lvl1pPr>
      <a:lvl2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2pPr>
      <a:lvl3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3pPr>
      <a:lvl4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4pPr>
      <a:lvl5pPr algn="r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4000" baseline="30000">
          <a:solidFill>
            <a:schemeClr val="bg1"/>
          </a:solidFill>
          <a:latin typeface="Helvetica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5FEF62-DBB7-2A48-8198-C132DC94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5085184"/>
            <a:ext cx="8424936" cy="504056"/>
          </a:xfrm>
        </p:spPr>
        <p:txBody>
          <a:bodyPr/>
          <a:lstStyle/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du forestier en chef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75520" y="764704"/>
            <a:ext cx="91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fr-CA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fr-CA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-planification spatialement référencée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19536" y="306896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Guillaume 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Cyr,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ing.f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fr-C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fr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fr-CA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8 juin 2021 </a:t>
            </a:r>
            <a:endParaRPr lang="fr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_REPLICATE(output)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Replicate</a:t>
            </a:r>
            <a:r>
              <a:rPr lang="fr-CA" dirty="0" smtClean="0"/>
              <a:t> permet de venir réajuster un RHS d’une contrainte en fonction d’une table de </a:t>
            </a:r>
            <a:r>
              <a:rPr lang="fr-CA" dirty="0" smtClean="0"/>
              <a:t>réplicas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Par exemple: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vous déposez un fichier .csv à l’intérieur du répertoire de votre scénario. Pour chaque itération l’interpréteur </a:t>
            </a:r>
            <a:r>
              <a:rPr lang="fr-CA" dirty="0" smtClean="0"/>
              <a:t>appliquera la valeur </a:t>
            </a:r>
            <a:r>
              <a:rPr lang="fr-CA" dirty="0" smtClean="0"/>
              <a:t>spécifiée dans la </a:t>
            </a:r>
            <a:r>
              <a:rPr lang="fr-CA" dirty="0" smtClean="0"/>
              <a:t>table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</a:t>
            </a:r>
            <a:r>
              <a:rPr lang="fr-CA" b="1" u="sng" dirty="0" err="1" smtClean="0"/>
              <a:t>outputaction</a:t>
            </a:r>
            <a:r>
              <a:rPr lang="fr-CA" b="1" u="sng" dirty="0" smtClean="0"/>
              <a:t>) &lt;= 10 1 _REPLICATE(fichier.csv)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Revient à dire pour chaque </a:t>
            </a:r>
            <a:r>
              <a:rPr lang="fr-CA" dirty="0" smtClean="0"/>
              <a:t>réplica </a:t>
            </a:r>
            <a:r>
              <a:rPr lang="fr-CA" dirty="0" smtClean="0"/>
              <a:t>sélectionne le chiffre de la colonne 1 de la table fichier.csv et remplace « 10 » par ce </a:t>
            </a:r>
            <a:r>
              <a:rPr lang="fr-CA" dirty="0" smtClean="0"/>
              <a:t>chiffre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9689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stratégique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linéaire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calcul des possibilités </a:t>
            </a:r>
            <a:r>
              <a:rPr lang="fr-CA" dirty="0" smtClean="0"/>
              <a:t>forestières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horizon de planification est généralement long (100 à 150 ans</a:t>
            </a:r>
            <a:r>
              <a:rPr lang="fr-CA" dirty="0" smtClean="0"/>
              <a:t>)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Le modèle stratégique: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Dicte la voie à prendre au modèle tactique (contraintes et objectif</a:t>
            </a:r>
            <a:r>
              <a:rPr lang="fr-CA" dirty="0" smtClean="0"/>
              <a:t>)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N’est pas utilisée par le modèle stochastique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_SETFROMLOCAL(ratio)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 permet de dire au modèle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  <a:r>
              <a:rPr lang="fr-CA" dirty="0" smtClean="0"/>
              <a:t>d’ajuster la contrainte en fonction de la valeur de celle-ci provenant du scénario tactique de la période antérieur.</a:t>
            </a:r>
            <a:endParaRPr lang="fr-CA" dirty="0"/>
          </a:p>
        </p:txBody>
      </p:sp>
      <p:sp>
        <p:nvSpPr>
          <p:cNvPr id="2" name="Rectangle 1"/>
          <p:cNvSpPr/>
          <p:nvPr/>
        </p:nvSpPr>
        <p:spPr>
          <a:xfrm>
            <a:off x="666736" y="4653136"/>
            <a:ext cx="106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/>
              <a:t>On doit se poser la question: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La contrainte fait t’elle du sens si ma période 1 débute à la période 30?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Si la réponse est </a:t>
            </a:r>
            <a:r>
              <a:rPr lang="fr-CA" b="1" u="sng" dirty="0"/>
              <a:t>non</a:t>
            </a:r>
            <a:r>
              <a:rPr lang="fr-CA" dirty="0"/>
              <a:t> la contrainte </a:t>
            </a:r>
            <a:r>
              <a:rPr lang="fr-CA" b="1" u="sng" dirty="0"/>
              <a:t>ne doit pas</a:t>
            </a:r>
            <a:r>
              <a:rPr lang="fr-CA" dirty="0"/>
              <a:t> être dans le modèle </a:t>
            </a:r>
            <a:r>
              <a:rPr lang="fr-CA" dirty="0" smtClean="0"/>
              <a:t>stratégique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52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stochastique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1384" y="760059"/>
            <a:ext cx="10297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</a:t>
            </a:r>
            <a:r>
              <a:rPr lang="fr-CA" dirty="0" smtClean="0"/>
              <a:t>simulation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Tous comme le modèle stratégique le modèle stochastique possède un horizon de simulation </a:t>
            </a:r>
            <a:r>
              <a:rPr lang="fr-CA" dirty="0" smtClean="0"/>
              <a:t>long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Mais il </a:t>
            </a:r>
            <a:r>
              <a:rPr lang="fr-CA" b="1" dirty="0" smtClean="0"/>
              <a:t>simulera</a:t>
            </a:r>
            <a:r>
              <a:rPr lang="fr-CA" dirty="0" smtClean="0"/>
              <a:t> seulement une période </a:t>
            </a:r>
            <a:r>
              <a:rPr lang="fr-CA" b="1" u="sng" dirty="0" smtClean="0"/>
              <a:t>à la </a:t>
            </a:r>
            <a:r>
              <a:rPr lang="fr-CA" b="1" u="sng" dirty="0" smtClean="0"/>
              <a:t>fois</a:t>
            </a:r>
            <a:endParaRPr lang="fr-CA" b="1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Deux nouveaux 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_RANDOM(OUTPUT) </a:t>
            </a:r>
            <a:r>
              <a:rPr lang="fr-CA" b="1" u="sng" dirty="0" err="1" smtClean="0"/>
              <a:t>période..période</a:t>
            </a:r>
            <a:endParaRPr lang="fr-CA" b="1" u="sng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_REPLICATE(nomdufichier.csv) </a:t>
            </a:r>
            <a:r>
              <a:rPr lang="fr-CA" b="1" u="sng" dirty="0" err="1" smtClean="0"/>
              <a:t>période..période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modèle stochastique: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N’est pas </a:t>
            </a:r>
            <a:r>
              <a:rPr lang="fr-CA" dirty="0" smtClean="0"/>
              <a:t>nécessaire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est utile pour simuler aléatoirement des perturbations </a:t>
            </a:r>
            <a:r>
              <a:rPr lang="fr-CA" dirty="0" smtClean="0"/>
              <a:t>naturelles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va affecter le territoire utilisé par le modèle tactique à la même </a:t>
            </a:r>
            <a:r>
              <a:rPr lang="fr-CA" dirty="0" smtClean="0"/>
              <a:t>période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 vient brouiller les cartes entre le modèle stratégique et </a:t>
            </a:r>
            <a:r>
              <a:rPr lang="fr-CA" dirty="0" smtClean="0"/>
              <a:t>tactique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71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Modèle stochastique: _RANDOM(output)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mot clé est utilisé pour générer de façon aléatoire des valeurs </a:t>
            </a:r>
            <a:r>
              <a:rPr lang="fr-CA" dirty="0" smtClean="0"/>
              <a:t>simulées </a:t>
            </a:r>
            <a:r>
              <a:rPr lang="fr-CA" dirty="0" smtClean="0"/>
              <a:t>dans le modèle de simulation </a:t>
            </a:r>
            <a:r>
              <a:rPr lang="fr-CA" dirty="0" smtClean="0"/>
              <a:t>stochastique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L’output doit être un output d’action et nom </a:t>
            </a:r>
            <a:r>
              <a:rPr lang="fr-CA" dirty="0" smtClean="0"/>
              <a:t>d’inventaire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Ça forme d’utilisation est sous forme de contrainte standard: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_RANDOM(</a:t>
            </a:r>
            <a:r>
              <a:rPr lang="fr-CA" dirty="0" err="1" smtClean="0"/>
              <a:t>outputaction</a:t>
            </a:r>
            <a:r>
              <a:rPr lang="fr-CA" dirty="0" smtClean="0"/>
              <a:t>) &lt;= 50 1.._LENGTH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_</a:t>
            </a:r>
            <a:r>
              <a:rPr lang="fr-CA" dirty="0"/>
              <a:t>RANDOM(</a:t>
            </a:r>
            <a:r>
              <a:rPr lang="fr-CA" dirty="0" err="1"/>
              <a:t>outputaction</a:t>
            </a:r>
            <a:r>
              <a:rPr lang="fr-CA" dirty="0"/>
              <a:t>) </a:t>
            </a:r>
            <a:r>
              <a:rPr lang="fr-CA" dirty="0" smtClean="0"/>
              <a:t> &gt;= </a:t>
            </a:r>
            <a:r>
              <a:rPr lang="fr-CA" dirty="0"/>
              <a:t>100 1.._</a:t>
            </a:r>
            <a:r>
              <a:rPr lang="fr-CA" dirty="0" smtClean="0"/>
              <a:t>LENGTH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CA" dirty="0" smtClean="0"/>
              <a:t>Avec ces deux contraintes, un chiffre aléatoire entre 100 et 100 sera généré pour les périodes 1.._LENGTH</a:t>
            </a:r>
          </a:p>
        </p:txBody>
      </p:sp>
    </p:spTree>
    <p:extLst>
      <p:ext uri="{BB962C8B-B14F-4D97-AF65-F5344CB8AC3E}">
        <p14:creationId xmlns:p14="http://schemas.microsoft.com/office/powerpoint/2010/main" val="26119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sous modèle tactique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d’optimisation par programmation </a:t>
            </a:r>
            <a:r>
              <a:rPr lang="fr-CA" dirty="0" smtClean="0"/>
              <a:t>linéaire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Son </a:t>
            </a:r>
            <a:r>
              <a:rPr lang="fr-CA" b="1" u="sng" dirty="0" smtClean="0"/>
              <a:t>horizon</a:t>
            </a:r>
            <a:r>
              <a:rPr lang="fr-CA" dirty="0" smtClean="0"/>
              <a:t> de planification est de </a:t>
            </a:r>
            <a:r>
              <a:rPr lang="fr-CA" b="1" u="sng" dirty="0" smtClean="0"/>
              <a:t>seulement 1 </a:t>
            </a:r>
            <a:r>
              <a:rPr lang="fr-CA" b="1" u="sng" dirty="0" smtClean="0"/>
              <a:t>période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Sa référence en P1 est toujours la période de </a:t>
            </a:r>
            <a:r>
              <a:rPr lang="fr-CA" dirty="0" err="1" smtClean="0"/>
              <a:t>re-plannification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Un nouveau </a:t>
            </a:r>
            <a:r>
              <a:rPr lang="fr-CA" b="1" u="sng" dirty="0"/>
              <a:t>mots clés: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_SETFROMGLOBAL(RATIO</a:t>
            </a:r>
            <a:r>
              <a:rPr lang="fr-CA" b="1" u="sng" dirty="0" smtClean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 mots clés est utilisé pour ajuster la contrainte du modèle à l’aide de la valeur déterminée par le modèle stratégique.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28401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1384" y="760059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Trois sous-modèles: donc 3 </a:t>
            </a:r>
            <a:r>
              <a:rPr lang="fr-CA" dirty="0" smtClean="0"/>
              <a:t>fichiers </a:t>
            </a:r>
            <a:r>
              <a:rPr lang="fr-CA" dirty="0" smtClean="0"/>
              <a:t>de résultats brute (1 par modèle</a:t>
            </a:r>
            <a:r>
              <a:rPr lang="fr-CA" dirty="0" smtClean="0"/>
              <a:t>)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Un fichier de probabilité (1 seule</a:t>
            </a:r>
            <a:r>
              <a:rPr lang="fr-CA" dirty="0" smtClean="0"/>
              <a:t>)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Les fichiers de résultats supporte n’importe quel format de GDAL (CSV,DBF…et autres</a:t>
            </a:r>
            <a:r>
              <a:rPr lang="fr-CA" dirty="0" smtClean="0"/>
              <a:t>)</a:t>
            </a:r>
            <a:endParaRPr lang="fr-CA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776240"/>
            <a:ext cx="7809594" cy="4776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590" y="232971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Résultats par modèle (colonnes):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79215" y="335846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Itération: réplica (réplica 0 est le modèle stratégique de base)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279215" y="365467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79215" y="3957456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279215" y="4284391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Value: Valeur du output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79215" y="463113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Type: Type de output (total ou par développement)</a:t>
            </a:r>
          </a:p>
        </p:txBody>
      </p:sp>
    </p:spTree>
    <p:extLst>
      <p:ext uri="{BB962C8B-B14F-4D97-AF65-F5344CB8AC3E}">
        <p14:creationId xmlns:p14="http://schemas.microsoft.com/office/powerpoint/2010/main" val="19686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 fichier de probabilité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/>
              <a:t>Un seul fichier (</a:t>
            </a:r>
            <a:r>
              <a:rPr lang="fr-CA" dirty="0" err="1"/>
              <a:t>outputsdrift</a:t>
            </a:r>
            <a:r>
              <a:rPr lang="fr-CA" dirty="0"/>
              <a:t>) (colonnes</a:t>
            </a:r>
            <a:r>
              <a:rPr lang="fr-CA" dirty="0" smtClean="0"/>
              <a:t>):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26703" y="186964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Période: Période de </a:t>
            </a:r>
            <a:r>
              <a:rPr lang="fr-CA" dirty="0" err="1" smtClean="0"/>
              <a:t>re</a:t>
            </a:r>
            <a:r>
              <a:rPr lang="fr-CA" dirty="0" smtClean="0"/>
              <a:t>-planification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15480" y="2242705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Output: Nom du output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36305" y="257946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LowerProbability</a:t>
            </a:r>
            <a:r>
              <a:rPr lang="fr-CA" dirty="0" smtClean="0"/>
              <a:t>: Probabilité de rester à l’intérieur de l’intervalle inférieur du ratio d'éloignement (drift</a:t>
            </a:r>
            <a:r>
              <a:rPr lang="fr-CA" dirty="0" smtClean="0"/>
              <a:t>)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15480" y="4272529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Drift: Ratio d’éloignement de la solution du modèle stratégique </a:t>
            </a:r>
            <a:r>
              <a:rPr lang="fr-CA" dirty="0" smtClean="0"/>
              <a:t>initial</a:t>
            </a:r>
            <a:endParaRPr lang="fr-CA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1" y="1353209"/>
            <a:ext cx="9547980" cy="4839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57807" y="3395659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UpperProbability</a:t>
            </a:r>
            <a:r>
              <a:rPr lang="fr-CA" dirty="0" smtClean="0"/>
              <a:t>: </a:t>
            </a:r>
            <a:r>
              <a:rPr lang="fr-CA" dirty="0"/>
              <a:t>Probabilité de rester à l’intérieur de l’intervalle </a:t>
            </a:r>
            <a:r>
              <a:rPr lang="fr-CA" dirty="0" smtClean="0"/>
              <a:t>supérieur </a:t>
            </a:r>
            <a:r>
              <a:rPr lang="fr-CA" dirty="0"/>
              <a:t>du </a:t>
            </a:r>
            <a:r>
              <a:rPr lang="fr-CA" dirty="0" smtClean="0"/>
              <a:t>ratio </a:t>
            </a:r>
            <a:r>
              <a:rPr lang="fr-CA" dirty="0"/>
              <a:t>d'éloignement (drift)</a:t>
            </a:r>
            <a:endParaRPr lang="fr-CA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947427" y="47582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Plus vous faire d’itérations (ou réplicas) de </a:t>
            </a:r>
            <a:r>
              <a:rPr lang="fr-CA" dirty="0" err="1" smtClean="0"/>
              <a:t>re</a:t>
            </a:r>
            <a:r>
              <a:rPr lang="fr-CA" dirty="0" smtClean="0"/>
              <a:t>-planification et plus vos probabilités vont êtres solide et stable dans le </a:t>
            </a:r>
            <a:r>
              <a:rPr lang="fr-CA" dirty="0" smtClean="0"/>
              <a:t>temps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4118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</a:t>
            </a:r>
            <a:r>
              <a:rPr lang="fr-CA" dirty="0" smtClean="0"/>
              <a:t>: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700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maintien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dessus de 500 M3 jusqu’à la période 10 est de 60</a:t>
            </a:r>
            <a:r>
              <a:rPr lang="fr-CA" dirty="0" smtClean="0"/>
              <a:t>%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maintien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40745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Lowerprobability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</a:t>
            </a:r>
            <a:r>
              <a:rPr lang="fr-CA" dirty="0" smtClean="0"/>
              <a:t>du modèle exemple:</a:t>
            </a:r>
            <a:endParaRPr lang="fr-CA" dirty="0" smtClean="0"/>
          </a:p>
        </p:txBody>
      </p:sp>
      <p:graphicFrame>
        <p:nvGraphicFramePr>
          <p:cNvPr id="11" name="Graphique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36855"/>
              </p:ext>
            </p:extLst>
          </p:nvPr>
        </p:nvGraphicFramePr>
        <p:xfrm>
          <a:off x="2063552" y="1556792"/>
          <a:ext cx="72728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la possibilité forestière </a:t>
            </a:r>
            <a:r>
              <a:rPr lang="fr-CA" dirty="0" smtClean="0"/>
              <a:t>:</a:t>
            </a:r>
            <a:endParaRPr lang="fr-CA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462808" y="2647418"/>
            <a:ext cx="108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1300 M3 jusqu’à la période 1 est de 100%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3432" y="1389780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Si à l’ignition votre modèle stratégique donne 1000 m3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3432" y="181642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 si vous obtenez une probabilité de dépassement de 1 pour un drift de 0.3 cela veux dire: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71252" y="4470211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Ma probabilité de rester au dessous de 1500 M3 jusqu’à la période 10 est de 60</a:t>
            </a:r>
            <a:r>
              <a:rPr lang="fr-CA" dirty="0" smtClean="0"/>
              <a:t>%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998712" y="355158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la période 10 si vous obtenez une probabilité de dépassement de 0.6 pour un drift de 0.5 cela veux dire:</a:t>
            </a:r>
          </a:p>
        </p:txBody>
      </p:sp>
    </p:spTree>
    <p:extLst>
      <p:ext uri="{BB962C8B-B14F-4D97-AF65-F5344CB8AC3E}">
        <p14:creationId xmlns:p14="http://schemas.microsoft.com/office/powerpoint/2010/main" val="1651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/>
              <a:t>-planification spatialement </a:t>
            </a:r>
            <a:r>
              <a:rPr lang="fr-CA" dirty="0" smtClean="0"/>
              <a:t>référencée permet: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721" y="980728"/>
            <a:ext cx="1094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</a:t>
            </a:r>
            <a:r>
              <a:rPr lang="fr-CA" dirty="0" smtClean="0"/>
              <a:t>d’effet des perturbations naturelles (feux, TBE etc</a:t>
            </a:r>
            <a:r>
              <a:rPr lang="fr-CA" dirty="0" smtClean="0"/>
              <a:t>…)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</a:t>
            </a:r>
            <a:r>
              <a:rPr lang="fr-CA" dirty="0" smtClean="0"/>
              <a:t>est l’effet des feux (historique) sur les PF?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</a:t>
            </a:r>
            <a:r>
              <a:rPr lang="fr-CA" dirty="0" smtClean="0"/>
              <a:t>est l’effet d’une augmentation ou </a:t>
            </a:r>
            <a:r>
              <a:rPr lang="fr-CA" dirty="0" smtClean="0"/>
              <a:t>apparition/disparition/changement </a:t>
            </a:r>
            <a:r>
              <a:rPr lang="fr-CA" dirty="0" smtClean="0"/>
              <a:t>d’un évènement stochastique sur les PF?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Analyses </a:t>
            </a:r>
            <a:r>
              <a:rPr lang="fr-CA" dirty="0" smtClean="0"/>
              <a:t>de dérapage (drift</a:t>
            </a:r>
            <a:r>
              <a:rPr lang="fr-CA" dirty="0" smtClean="0"/>
              <a:t>)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</a:t>
            </a:r>
            <a:r>
              <a:rPr lang="fr-CA" dirty="0" smtClean="0"/>
              <a:t>est l’effet de récolter seulement le </a:t>
            </a:r>
            <a:r>
              <a:rPr lang="fr-CA" dirty="0" smtClean="0"/>
              <a:t>résineux aux niveau tactique?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</a:t>
            </a:r>
            <a:r>
              <a:rPr lang="fr-CA" dirty="0" smtClean="0"/>
              <a:t>est l’effet d’éviter </a:t>
            </a:r>
            <a:r>
              <a:rPr lang="fr-CA" dirty="0" smtClean="0"/>
              <a:t>certain </a:t>
            </a:r>
            <a:r>
              <a:rPr lang="fr-CA" dirty="0" smtClean="0"/>
              <a:t>secteurs?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Toutes analyses </a:t>
            </a:r>
            <a:r>
              <a:rPr lang="fr-CA" dirty="0" smtClean="0"/>
              <a:t>relationnel </a:t>
            </a:r>
            <a:r>
              <a:rPr lang="fr-CA" dirty="0" smtClean="0"/>
              <a:t>entre le secteur stratégique et </a:t>
            </a:r>
            <a:r>
              <a:rPr lang="fr-CA" dirty="0" smtClean="0"/>
              <a:t>tactique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Quel </a:t>
            </a:r>
            <a:r>
              <a:rPr lang="fr-CA" dirty="0" smtClean="0"/>
              <a:t>est l’effet de ne pas </a:t>
            </a:r>
            <a:r>
              <a:rPr lang="fr-CA" dirty="0" smtClean="0"/>
              <a:t>communiquer ou communiquer </a:t>
            </a:r>
            <a:r>
              <a:rPr lang="fr-CA" dirty="0" smtClean="0"/>
              <a:t>certaine information au modèle tactique ou stratégique?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Et plusieurs autre choses….</a:t>
            </a:r>
          </a:p>
        </p:txBody>
      </p:sp>
    </p:spTree>
    <p:extLst>
      <p:ext uri="{BB962C8B-B14F-4D97-AF65-F5344CB8AC3E}">
        <p14:creationId xmlns:p14="http://schemas.microsoft.com/office/powerpoint/2010/main" val="3609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</a:t>
            </a:r>
            <a:r>
              <a:rPr lang="fr-CA" dirty="0" err="1" smtClean="0"/>
              <a:t>Upperprobability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Prenons </a:t>
            </a:r>
            <a:r>
              <a:rPr lang="fr-CA" dirty="0" smtClean="0"/>
              <a:t>l’inventaire du modèle exemple:</a:t>
            </a:r>
            <a:endParaRPr lang="fr-CA" dirty="0" smtClean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91946"/>
              </p:ext>
            </p:extLst>
          </p:nvPr>
        </p:nvGraphicFramePr>
        <p:xfrm>
          <a:off x="2207568" y="1700808"/>
          <a:ext cx="7776864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7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les résultats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1855" y="881943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Le fichier </a:t>
            </a:r>
            <a:r>
              <a:rPr lang="fr-CA" dirty="0" err="1" smtClean="0"/>
              <a:t>outputdrift</a:t>
            </a:r>
            <a:r>
              <a:rPr lang="fr-CA" dirty="0" smtClean="0"/>
              <a:t> est donc un fichier d’analyse de </a:t>
            </a:r>
            <a:r>
              <a:rPr lang="fr-CA" dirty="0" smtClean="0"/>
              <a:t>probabilités </a:t>
            </a:r>
            <a:r>
              <a:rPr lang="fr-CA" dirty="0" smtClean="0"/>
              <a:t>de maintient ou de dépassement calculé automatiquement par </a:t>
            </a:r>
            <a:r>
              <a:rPr lang="fr-CA" dirty="0" smtClean="0"/>
              <a:t>FMT</a:t>
            </a:r>
            <a:endParaRPr lang="fr-CA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732793" y="1758171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ces résultats déjà </a:t>
            </a:r>
            <a:r>
              <a:rPr lang="fr-CA" dirty="0" smtClean="0"/>
              <a:t>compilés </a:t>
            </a:r>
            <a:r>
              <a:rPr lang="fr-CA" dirty="0" smtClean="0"/>
              <a:t>pour valider </a:t>
            </a:r>
            <a:r>
              <a:rPr lang="fr-CA" dirty="0" smtClean="0"/>
              <a:t>qu’un </a:t>
            </a:r>
            <a:r>
              <a:rPr lang="fr-CA" dirty="0" smtClean="0"/>
              <a:t>scénario possède une meilleure probabilité de maintient </a:t>
            </a:r>
            <a:r>
              <a:rPr lang="fr-CA" dirty="0" smtClean="0"/>
              <a:t>ou </a:t>
            </a:r>
            <a:r>
              <a:rPr lang="fr-CA" dirty="0" smtClean="0"/>
              <a:t>dépassement meilleur qu’un </a:t>
            </a:r>
            <a:r>
              <a:rPr lang="fr-CA" dirty="0" smtClean="0"/>
              <a:t>autre</a:t>
            </a:r>
            <a:endParaRPr lang="fr-CA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721156" y="2883358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Pour les </a:t>
            </a:r>
            <a:r>
              <a:rPr lang="fr-CA" dirty="0" smtClean="0"/>
              <a:t>analystes plus avancés </a:t>
            </a:r>
            <a:r>
              <a:rPr lang="fr-CA" dirty="0" smtClean="0"/>
              <a:t>vous </a:t>
            </a:r>
            <a:r>
              <a:rPr lang="fr-CA" dirty="0" smtClean="0"/>
              <a:t>pouvez utiliser </a:t>
            </a:r>
            <a:r>
              <a:rPr lang="fr-CA" dirty="0" smtClean="0"/>
              <a:t>les fichiers des 3 modèles pour faire des analyses </a:t>
            </a:r>
            <a:r>
              <a:rPr lang="fr-CA" dirty="0" smtClean="0"/>
              <a:t>complexes</a:t>
            </a:r>
            <a:endParaRPr lang="fr-CA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721156" y="3639214"/>
            <a:ext cx="1029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Utilisez les fichiers des 3 modèles pour valider vos hypothèses et la communication qui se passe entre les 3 </a:t>
            </a:r>
            <a:r>
              <a:rPr lang="fr-CA" dirty="0" smtClean="0"/>
              <a:t>modèles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40835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 spatialement référencée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51384" y="760059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Composée de 3 sous-modèles (scénarios):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Stratégique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Stochastique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simulation spatialement </a:t>
            </a:r>
            <a:r>
              <a:rPr lang="fr-CA" dirty="0" smtClean="0"/>
              <a:t>référencé</a:t>
            </a:r>
            <a:endParaRPr lang="fr-CA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 pseudo-aléatoire par cible de </a:t>
            </a:r>
            <a:r>
              <a:rPr lang="fr-CA" dirty="0" smtClean="0"/>
              <a:t>superficie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Tactique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CA" dirty="0" smtClean="0"/>
              <a:t>Modèle de programmation linéaire type III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="" xmlns:a16="http://schemas.microsoft.com/office/drawing/2014/main" id="{05835939-2EA3-4640-85C1-B6BD53C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645024"/>
            <a:ext cx="10009113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Méthodologie</a:t>
            </a:r>
            <a:r>
              <a:rPr lang="fr-FR" sz="3600" dirty="0" smtClean="0"/>
              <a:t/>
            </a:r>
            <a:br>
              <a:rPr lang="fr-FR" sz="3600" dirty="0" smtClean="0"/>
            </a:b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450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1127448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51384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127448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667508" y="3881035"/>
            <a:ext cx="0" cy="34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551384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495600" y="1473070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3431704" y="294493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2711624" y="1772816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3431704" y="424107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6" name="Connecteur droit avec flèche 35"/>
          <p:cNvCxnSpPr>
            <a:stCxn id="32" idx="4"/>
            <a:endCxn id="34" idx="0"/>
          </p:cNvCxnSpPr>
          <p:nvPr/>
        </p:nvCxnSpPr>
        <p:spPr bwMode="auto">
          <a:xfrm>
            <a:off x="3971764" y="3881035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en angle 36"/>
          <p:cNvCxnSpPr>
            <a:stCxn id="33" idx="4"/>
            <a:endCxn id="34" idx="2"/>
          </p:cNvCxnSpPr>
          <p:nvPr/>
        </p:nvCxnSpPr>
        <p:spPr bwMode="auto">
          <a:xfrm rot="16200000" flipH="1">
            <a:off x="2341591" y="3619013"/>
            <a:ext cx="2000207" cy="18002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3170810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0" name="Connecteur en angle 29"/>
          <p:cNvCxnSpPr>
            <a:stCxn id="11" idx="6"/>
            <a:endCxn id="33" idx="0"/>
          </p:cNvCxnSpPr>
          <p:nvPr/>
        </p:nvCxnSpPr>
        <p:spPr bwMode="auto">
          <a:xfrm flipV="1">
            <a:off x="2207568" y="1772816"/>
            <a:ext cx="1044116" cy="2916324"/>
          </a:xfrm>
          <a:prstGeom prst="bentConnector4">
            <a:avLst>
              <a:gd name="adj1" fmla="val 40819"/>
              <a:gd name="adj2" fmla="val 10783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4628702" y="1484784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Ellipse 43"/>
          <p:cNvSpPr/>
          <p:nvPr/>
        </p:nvSpPr>
        <p:spPr bwMode="auto">
          <a:xfrm>
            <a:off x="5807968" y="2956645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5015880" y="1709081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>
            <a:off x="5807968" y="4252789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8" name="Connecteur droit avec flèche 47"/>
          <p:cNvCxnSpPr>
            <a:stCxn id="44" idx="4"/>
            <a:endCxn id="46" idx="0"/>
          </p:cNvCxnSpPr>
          <p:nvPr/>
        </p:nvCxnSpPr>
        <p:spPr bwMode="auto">
          <a:xfrm>
            <a:off x="6348028" y="3892749"/>
            <a:ext cx="0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en angle 48"/>
          <p:cNvCxnSpPr>
            <a:stCxn id="45" idx="4"/>
            <a:endCxn id="46" idx="2"/>
          </p:cNvCxnSpPr>
          <p:nvPr/>
        </p:nvCxnSpPr>
        <p:spPr bwMode="auto">
          <a:xfrm rot="16200000" flipH="1">
            <a:off x="4644126" y="3556999"/>
            <a:ext cx="2075656" cy="25202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5159897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P3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51" name="Connecteur en angle 50"/>
          <p:cNvCxnSpPr>
            <a:stCxn id="34" idx="6"/>
            <a:endCxn id="45" idx="0"/>
          </p:cNvCxnSpPr>
          <p:nvPr/>
        </p:nvCxnSpPr>
        <p:spPr bwMode="auto">
          <a:xfrm flipV="1">
            <a:off x="4511824" y="1709081"/>
            <a:ext cx="1044116" cy="3000046"/>
          </a:xfrm>
          <a:prstGeom prst="bentConnector4">
            <a:avLst>
              <a:gd name="adj1" fmla="val 24138"/>
              <a:gd name="adj2" fmla="val 107620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>
            <a:off x="6960096" y="1480481"/>
            <a:ext cx="0" cy="38884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ZoneTexte 52"/>
          <p:cNvSpPr txBox="1"/>
          <p:nvPr/>
        </p:nvSpPr>
        <p:spPr>
          <a:xfrm>
            <a:off x="7167253" y="2658470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 smtClean="0"/>
              <a:t>…</a:t>
            </a:r>
            <a:endParaRPr lang="fr-CA" sz="4400" dirty="0"/>
          </a:p>
        </p:txBody>
      </p:sp>
      <p:cxnSp>
        <p:nvCxnSpPr>
          <p:cNvPr id="40" name="Connecteur en angle 39"/>
          <p:cNvCxnSpPr>
            <a:endCxn id="32" idx="0"/>
          </p:cNvCxnSpPr>
          <p:nvPr/>
        </p:nvCxnSpPr>
        <p:spPr bwMode="auto">
          <a:xfrm rot="16200000" flipH="1">
            <a:off x="2755639" y="1728805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en angle 60"/>
          <p:cNvCxnSpPr/>
          <p:nvPr/>
        </p:nvCxnSpPr>
        <p:spPr bwMode="auto">
          <a:xfrm rot="16200000" flipH="1">
            <a:off x="460249" y="1718811"/>
            <a:ext cx="1388137" cy="1044114"/>
          </a:xfrm>
          <a:prstGeom prst="bentConnector3">
            <a:avLst>
              <a:gd name="adj1" fmla="val -571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avec flèche 59"/>
          <p:cNvCxnSpPr>
            <a:endCxn id="10" idx="0"/>
          </p:cNvCxnSpPr>
          <p:nvPr/>
        </p:nvCxnSpPr>
        <p:spPr bwMode="auto">
          <a:xfrm flipH="1">
            <a:off x="1091444" y="1546799"/>
            <a:ext cx="8866" cy="1305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tangle 61"/>
          <p:cNvSpPr/>
          <p:nvPr/>
        </p:nvSpPr>
        <p:spPr bwMode="auto">
          <a:xfrm>
            <a:off x="111962" y="1422019"/>
            <a:ext cx="886800" cy="24536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Inventaire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65" name="Connecteur en angle 64"/>
          <p:cNvCxnSpPr/>
          <p:nvPr/>
        </p:nvCxnSpPr>
        <p:spPr bwMode="auto">
          <a:xfrm rot="16200000" flipH="1">
            <a:off x="5089124" y="1695273"/>
            <a:ext cx="1476162" cy="1046581"/>
          </a:xfrm>
          <a:prstGeom prst="bentConnector3">
            <a:avLst>
              <a:gd name="adj1" fmla="val -72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onnecteur en angle 83"/>
          <p:cNvCxnSpPr>
            <a:endCxn id="33" idx="3"/>
          </p:cNvCxnSpPr>
          <p:nvPr/>
        </p:nvCxnSpPr>
        <p:spPr bwMode="auto">
          <a:xfrm rot="5400000" flipH="1" flipV="1">
            <a:off x="1566501" y="3133812"/>
            <a:ext cx="1865283" cy="741323"/>
          </a:xfrm>
          <a:prstGeom prst="bentConnector3">
            <a:avLst>
              <a:gd name="adj1" fmla="val 2344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Connecteur en angle 94"/>
          <p:cNvCxnSpPr>
            <a:stCxn id="34" idx="7"/>
            <a:endCxn id="45" idx="3"/>
          </p:cNvCxnSpPr>
          <p:nvPr/>
        </p:nvCxnSpPr>
        <p:spPr bwMode="auto">
          <a:xfrm rot="5400000" flipH="1" flipV="1">
            <a:off x="3828818" y="3032922"/>
            <a:ext cx="1870068" cy="820416"/>
          </a:xfrm>
          <a:prstGeom prst="bentConnector3">
            <a:avLst>
              <a:gd name="adj1" fmla="val 19847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 bwMode="auto">
          <a:xfrm>
            <a:off x="8856" y="3195411"/>
            <a:ext cx="1060746" cy="2325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200" dirty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P</a:t>
            </a:r>
            <a:r>
              <a:rPr lang="fr-CA" sz="1200" dirty="0" smtClean="0">
                <a:solidFill>
                  <a:srgbClr val="00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lanification</a:t>
            </a:r>
            <a:endParaRPr kumimoji="0" lang="en-CA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26" grpId="0" animBg="1"/>
      <p:bldP spid="26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 animBg="1"/>
      <p:bldP spid="50" grpId="1" animBg="1"/>
      <p:bldP spid="53" grpId="0"/>
      <p:bldP spid="62" grpId="0" animBg="1"/>
      <p:bldP spid="62" grpId="1" animBg="1"/>
      <p:bldP spid="100" grpId="0" animBg="1"/>
      <p:bldP spid="10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une itération les liens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839416" y="1677380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1415480" y="4221088"/>
            <a:ext cx="1080120" cy="936104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TAC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18" name="Connecteur droit avec flèche 17"/>
          <p:cNvCxnSpPr>
            <a:stCxn id="4" idx="4"/>
            <a:endCxn id="11" idx="0"/>
          </p:cNvCxnSpPr>
          <p:nvPr/>
        </p:nvCxnSpPr>
        <p:spPr bwMode="auto">
          <a:xfrm>
            <a:off x="1942379" y="3853165"/>
            <a:ext cx="13161" cy="3679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en angle 21"/>
          <p:cNvCxnSpPr>
            <a:stCxn id="10" idx="2"/>
            <a:endCxn id="11" idx="2"/>
          </p:cNvCxnSpPr>
          <p:nvPr/>
        </p:nvCxnSpPr>
        <p:spPr bwMode="auto">
          <a:xfrm rot="10800000" flipH="1" flipV="1">
            <a:off x="839416" y="2145432"/>
            <a:ext cx="576064" cy="2543708"/>
          </a:xfrm>
          <a:prstGeom prst="bentConnector3">
            <a:avLst>
              <a:gd name="adj1" fmla="val -39683"/>
            </a:avLst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839416" y="824136"/>
            <a:ext cx="1195883" cy="5886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P1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746027" y="1770265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_SETFROMGLOBAL(ratio)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9" name="Connecteur en angle 18"/>
          <p:cNvCxnSpPr>
            <a:stCxn id="10" idx="3"/>
            <a:endCxn id="11" idx="3"/>
          </p:cNvCxnSpPr>
          <p:nvPr/>
        </p:nvCxnSpPr>
        <p:spPr bwMode="auto">
          <a:xfrm rot="16200000" flipH="1">
            <a:off x="13774" y="3460217"/>
            <a:ext cx="2543708" cy="576064"/>
          </a:xfrm>
          <a:prstGeom prst="bentConnector3">
            <a:avLst>
              <a:gd name="adj1" fmla="val 100596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5767620" y="3575317"/>
            <a:ext cx="586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7030A0"/>
                </a:solidFill>
              </a:rPr>
              <a:t>Poids de la cédule stratégique (0 à infini)</a:t>
            </a:r>
            <a:endParaRPr lang="fr-CA" dirty="0">
              <a:solidFill>
                <a:srgbClr val="7030A0"/>
              </a:solidFill>
            </a:endParaRPr>
          </a:p>
        </p:txBody>
      </p:sp>
      <p:cxnSp>
        <p:nvCxnSpPr>
          <p:cNvPr id="25" name="Connecteur en angle 24"/>
          <p:cNvCxnSpPr>
            <a:stCxn id="11" idx="7"/>
            <a:endCxn id="29" idx="2"/>
          </p:cNvCxnSpPr>
          <p:nvPr/>
        </p:nvCxnSpPr>
        <p:spPr bwMode="auto">
          <a:xfrm rot="5400000" flipH="1" flipV="1">
            <a:off x="1210072" y="2747127"/>
            <a:ext cx="2738399" cy="48370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Ellipse 28"/>
          <p:cNvSpPr/>
          <p:nvPr/>
        </p:nvSpPr>
        <p:spPr bwMode="auto">
          <a:xfrm>
            <a:off x="2821122" y="1250716"/>
            <a:ext cx="1114637" cy="7381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CPF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08931" y="826215"/>
            <a:ext cx="882813" cy="39792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P2</a:t>
            </a:r>
            <a:endParaRPr kumimoji="0" lang="fr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56094" y="2580634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C000"/>
                </a:solidFill>
              </a:rPr>
              <a:t>_SETFROMLOCAL(ratio)</a:t>
            </a:r>
            <a:endParaRPr lang="fr-CA" dirty="0">
              <a:solidFill>
                <a:srgbClr val="FFC000"/>
              </a:solidFill>
            </a:endParaRPr>
          </a:p>
        </p:txBody>
      </p:sp>
      <p:cxnSp>
        <p:nvCxnSpPr>
          <p:cNvPr id="33" name="Connecteur en angle 32"/>
          <p:cNvCxnSpPr>
            <a:endCxn id="4" idx="0"/>
          </p:cNvCxnSpPr>
          <p:nvPr/>
        </p:nvCxnSpPr>
        <p:spPr bwMode="auto">
          <a:xfrm rot="16200000" flipH="1">
            <a:off x="602189" y="1576871"/>
            <a:ext cx="1370262" cy="1310118"/>
          </a:xfrm>
          <a:prstGeom prst="bentConnector3">
            <a:avLst>
              <a:gd name="adj1" fmla="val -49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en angle 35"/>
          <p:cNvCxnSpPr>
            <a:endCxn id="10" idx="0"/>
          </p:cNvCxnSpPr>
          <p:nvPr/>
        </p:nvCxnSpPr>
        <p:spPr bwMode="auto">
          <a:xfrm>
            <a:off x="192831" y="1546799"/>
            <a:ext cx="1186645" cy="130581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en angle 43"/>
          <p:cNvCxnSpPr>
            <a:stCxn id="11" idx="6"/>
            <a:endCxn id="29" idx="1"/>
          </p:cNvCxnSpPr>
          <p:nvPr/>
        </p:nvCxnSpPr>
        <p:spPr bwMode="auto">
          <a:xfrm flipV="1">
            <a:off x="2495600" y="1358812"/>
            <a:ext cx="488757" cy="3330328"/>
          </a:xfrm>
          <a:prstGeom prst="bentConnector4">
            <a:avLst>
              <a:gd name="adj1" fmla="val 33301"/>
              <a:gd name="adj2" fmla="val 99814"/>
            </a:avLst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Ellipse 3"/>
          <p:cNvSpPr/>
          <p:nvPr/>
        </p:nvSpPr>
        <p:spPr bwMode="auto">
          <a:xfrm>
            <a:off x="1402319" y="2917061"/>
            <a:ext cx="1080120" cy="936104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rPr>
              <a:t>Feux</a:t>
            </a:r>
            <a:endParaRPr kumimoji="0" lang="fr-CA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46027" y="959497"/>
            <a:ext cx="45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0070C0"/>
                </a:solidFill>
              </a:rPr>
              <a:t>Inventaire</a:t>
            </a:r>
            <a:endParaRPr lang="fr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43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51384" y="760059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Sections communes pour les 3 scénarios: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Constantes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Landscape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Outputs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1384" y="2713317"/>
            <a:ext cx="902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Toutes les autres sections peuvent êtres propre au scénario: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Transitions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Yields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err="1" smtClean="0"/>
              <a:t>Optimize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7" y="74712"/>
            <a:ext cx="10363200" cy="762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La </a:t>
            </a:r>
            <a:r>
              <a:rPr lang="fr-CA" dirty="0" err="1" smtClean="0"/>
              <a:t>re</a:t>
            </a:r>
            <a:r>
              <a:rPr lang="fr-CA" dirty="0" smtClean="0"/>
              <a:t>-planification: l’ensemble des sous modèles.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1384" y="760059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Deux </a:t>
            </a:r>
            <a:r>
              <a:rPr lang="fr-CA" dirty="0" smtClean="0"/>
              <a:t>nouveaux </a:t>
            </a:r>
            <a:r>
              <a:rPr lang="fr-CA" dirty="0"/>
              <a:t>mots </a:t>
            </a:r>
            <a:r>
              <a:rPr lang="fr-CA" dirty="0" smtClean="0"/>
              <a:t>clés dans </a:t>
            </a:r>
            <a:r>
              <a:rPr lang="fr-CA" b="1" u="sng" dirty="0" smtClean="0"/>
              <a:t>FMT:</a:t>
            </a:r>
            <a:endParaRPr lang="fr-CA" b="1" u="sng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_REIGNORE(</a:t>
            </a:r>
            <a:r>
              <a:rPr lang="fr-CA" b="1" u="sng" dirty="0" err="1" smtClean="0"/>
              <a:t>périodereplanification</a:t>
            </a:r>
            <a:r>
              <a:rPr lang="fr-CA" b="1" u="sng" dirty="0" smtClean="0"/>
              <a:t>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b="1" u="sng" dirty="0" smtClean="0"/>
              <a:t>_REPLICATE(fichier.csv)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5640" y="191535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Ces deux mots clés doivent être placés dans la section </a:t>
            </a:r>
            <a:r>
              <a:rPr lang="fr-CA" dirty="0" err="1" smtClean="0"/>
              <a:t>optimize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Valable seulement pour les contraintes </a:t>
            </a:r>
            <a:r>
              <a:rPr lang="fr-CA" dirty="0" smtClean="0"/>
              <a:t>standard</a:t>
            </a:r>
            <a:endParaRPr lang="fr-CA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A" dirty="0" smtClean="0"/>
              <a:t>Ils doivent apparaitre au bout de la ligne </a:t>
            </a:r>
            <a:r>
              <a:rPr lang="fr-CA" dirty="0" smtClean="0"/>
              <a:t>visée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9553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2C64CE8F-6DC1-7B46-AA41-065734F9F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36" y="74712"/>
            <a:ext cx="11117895" cy="68999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fr-CA" altLang="fr-FR" dirty="0"/>
              <a:t/>
            </a:r>
            <a:br>
              <a:rPr lang="fr-CA" altLang="fr-FR" dirty="0"/>
            </a:br>
            <a:r>
              <a:rPr lang="fr-CA" dirty="0" smtClean="0"/>
              <a:t>L’ensemble des sous modèles: _REIGNORE(</a:t>
            </a:r>
            <a:r>
              <a:rPr lang="fr-CA" dirty="0" err="1" smtClean="0"/>
              <a:t>repériode</a:t>
            </a:r>
            <a:r>
              <a:rPr lang="fr-CA" dirty="0" smtClean="0"/>
              <a:t>)</a:t>
            </a:r>
            <a:endParaRPr lang="fr-CA" altLang="fr-FR" dirty="0"/>
          </a:p>
        </p:txBody>
      </p:sp>
      <p:sp>
        <p:nvSpPr>
          <p:cNvPr id="10243" name="Espace réservé du numéro de diapositive 1">
            <a:extLst>
              <a:ext uri="{FF2B5EF4-FFF2-40B4-BE49-F238E27FC236}">
                <a16:creationId xmlns="" xmlns:a16="http://schemas.microsoft.com/office/drawing/2014/main" id="{A32D7E7E-5EC9-B640-8806-5F060AD25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Courier New" panose="02070309020205020404" pitchFamily="49" charset="0"/>
              <a:buBlip>
                <a:blip r:embed="rId2"/>
              </a:buBlip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2"/>
              </a:buBlip>
              <a:defRPr sz="20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7238-3D46-9545-868D-82165EA7AAB4}" type="slidenum">
              <a:rPr lang="fr-FR" altLang="fr-FR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fr-FR" altLang="fr-FR" sz="110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836712"/>
            <a:ext cx="1178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Ce mots clé permet de dire au sous modèle de </a:t>
            </a:r>
            <a:r>
              <a:rPr lang="fr-CA" dirty="0" err="1"/>
              <a:t>re</a:t>
            </a:r>
            <a:r>
              <a:rPr lang="fr-CA" dirty="0"/>
              <a:t>-planification d’ignorer la contrainte à partir d’une période de </a:t>
            </a:r>
            <a:r>
              <a:rPr lang="fr-CA" b="1" dirty="0" err="1"/>
              <a:t>re</a:t>
            </a:r>
            <a:r>
              <a:rPr lang="fr-CA" b="1" dirty="0"/>
              <a:t>-planification</a:t>
            </a:r>
            <a:r>
              <a:rPr lang="fr-CA" dirty="0"/>
              <a:t> </a:t>
            </a:r>
            <a:r>
              <a:rPr lang="fr-CA" dirty="0" smtClean="0"/>
              <a:t>précise</a:t>
            </a:r>
            <a:endParaRPr lang="fr-CA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/>
              <a:t>Très utile pour instaurer la période de mise à jour et ensuite ignorer ces </a:t>
            </a:r>
            <a:r>
              <a:rPr lang="fr-CA" dirty="0" smtClean="0"/>
              <a:t>contraintes</a:t>
            </a:r>
            <a:endParaRPr lang="fr-CA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dirty="0" smtClean="0"/>
              <a:t>On ne doit pas oublier que le modèle stratégique est répété à </a:t>
            </a:r>
            <a:r>
              <a:rPr lang="fr-CA" b="1" dirty="0" smtClean="0"/>
              <a:t>toutes</a:t>
            </a:r>
            <a:r>
              <a:rPr lang="fr-CA" dirty="0" smtClean="0"/>
              <a:t> les </a:t>
            </a:r>
            <a:r>
              <a:rPr lang="fr-CA" b="1" dirty="0" smtClean="0"/>
              <a:t>périodes de </a:t>
            </a:r>
            <a:r>
              <a:rPr lang="fr-CA" b="1" dirty="0" err="1" smtClean="0"/>
              <a:t>re</a:t>
            </a:r>
            <a:r>
              <a:rPr lang="fr-CA" b="1" dirty="0" smtClean="0"/>
              <a:t>-planification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7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Helvetica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jet xmlns="785701b4-08d1-402f-a497-f2f813221731">Fiche, rapport et PowerPoint génériques</Sujet>
    <Date xmlns="785701b4-08d1-402f-a497-f2f813221731">2021-01-14T05:00:00+00:00</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D8C7535AC984C954409E86008B6B1" ma:contentTypeVersion="5" ma:contentTypeDescription="Crée un document." ma:contentTypeScope="" ma:versionID="b98d606db1d8981b42c20d29caab754c">
  <xsd:schema xmlns:xsd="http://www.w3.org/2001/XMLSchema" xmlns:xs="http://www.w3.org/2001/XMLSchema" xmlns:p="http://schemas.microsoft.com/office/2006/metadata/properties" xmlns:ns2="785701b4-08d1-402f-a497-f2f813221731" targetNamespace="http://schemas.microsoft.com/office/2006/metadata/properties" ma:root="true" ma:fieldsID="77ff28afb2ad7804448e564e5d4b2614" ns2:_="">
    <xsd:import namespace="785701b4-08d1-402f-a497-f2f813221731"/>
    <xsd:element name="properties">
      <xsd:complexType>
        <xsd:sequence>
          <xsd:element name="documentManagement">
            <xsd:complexType>
              <xsd:all>
                <xsd:element ref="ns2:Sujet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701b4-08d1-402f-a497-f2f813221731" elementFormDefault="qualified">
    <xsd:import namespace="http://schemas.microsoft.com/office/2006/documentManagement/types"/>
    <xsd:import namespace="http://schemas.microsoft.com/office/infopath/2007/PartnerControls"/>
    <xsd:element name="Sujet" ma:index="8" ma:displayName="Sujet" ma:format="Dropdown" ma:internalName="Sujet">
      <xsd:simpleType>
        <xsd:union memberTypes="dms:Text">
          <xsd:simpleType>
            <xsd:restriction base="dms:Choice">
              <xsd:enumeration value="Administratif BFEC"/>
              <xsd:enumeration value="Cartes de noël"/>
              <xsd:enumeration value="Cartables CPF 2008-2013"/>
              <xsd:enumeration value="Couvertures"/>
              <xsd:enumeration value="Fiches"/>
              <xsd:enumeration value="Logos"/>
              <xsd:enumeration value="Modèles d'entente"/>
              <xsd:enumeration value="Powerpoint"/>
              <xsd:enumeration value="Archives"/>
            </xsd:restriction>
          </xsd:simpleType>
        </xsd:union>
      </xsd:simpleType>
    </xsd:element>
    <xsd:element name="Date" ma:index="9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87F5F-D7D2-4A03-9569-C00D818199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5BDF4D-C324-48A5-91B7-E22D7BB1F0A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785701b4-08d1-402f-a497-f2f8132217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EA8467-0C25-4D82-95B8-4F4EEEE26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701b4-08d1-402f-a497-f2f813221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12635</TotalTime>
  <Words>1175</Words>
  <Application>Microsoft Office PowerPoint</Application>
  <PresentationFormat>Grand écran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Police système</vt:lpstr>
      <vt:lpstr>Wingdings</vt:lpstr>
      <vt:lpstr>ヒラギノ角ゴ Pro W3</vt:lpstr>
      <vt:lpstr>Nouvelle présentation</vt:lpstr>
      <vt:lpstr>1_Nouvelle présentation</vt:lpstr>
      <vt:lpstr>Presentation4</vt:lpstr>
      <vt:lpstr>Bureau du forestier en chef    </vt:lpstr>
      <vt:lpstr> La re-planification spatialement référencée permet:</vt:lpstr>
      <vt:lpstr> La re-planification spatialement référencée</vt:lpstr>
      <vt:lpstr> Méthodologie </vt:lpstr>
      <vt:lpstr> La re-planification: une itération</vt:lpstr>
      <vt:lpstr> La re-planification: une itération les liens</vt:lpstr>
      <vt:lpstr> La re-planification: l’ensemble des sous modèles.</vt:lpstr>
      <vt:lpstr> La re-planification: l’ensemble des sous modèles.</vt:lpstr>
      <vt:lpstr> L’ensemble des sous modèles: _REIGNORE(repériode)</vt:lpstr>
      <vt:lpstr> L’ensemble des sous modèles: _REPLICATE(output)</vt:lpstr>
      <vt:lpstr> La re-planification: Le sous modèle stratégique</vt:lpstr>
      <vt:lpstr> La re-planification: Le sous modèle stochastique</vt:lpstr>
      <vt:lpstr> Modèle stochastique: _RANDOM(output)</vt:lpstr>
      <vt:lpstr> La re-planification: Le sous modèle tactique</vt:lpstr>
      <vt:lpstr> La re-planification: Les résultats</vt:lpstr>
      <vt:lpstr> La re-planification: Le fichier de probabilité</vt:lpstr>
      <vt:lpstr> La re-planification: Lowerprobability</vt:lpstr>
      <vt:lpstr> La re-planification: Lowerprobability</vt:lpstr>
      <vt:lpstr> La re-planification: Upperprobability</vt:lpstr>
      <vt:lpstr> La re-planification: Upperprobability</vt:lpstr>
      <vt:lpstr> La re-planification: les résultats</vt:lpstr>
    </vt:vector>
  </TitlesOfParts>
  <Company>Ocelot communication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du forestier en chef</dc:title>
  <dc:creator>Christine Pouliot</dc:creator>
  <cp:lastModifiedBy>Cyr, Guillaume (FEC)</cp:lastModifiedBy>
  <cp:revision>416</cp:revision>
  <cp:lastPrinted>2021-03-10T21:22:00Z</cp:lastPrinted>
  <dcterms:created xsi:type="dcterms:W3CDTF">2012-05-29T17:36:30Z</dcterms:created>
  <dcterms:modified xsi:type="dcterms:W3CDTF">2022-02-01T18:22:43Z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ujet">
    <vt:lpwstr>Powerpoint</vt:lpwstr>
  </property>
  <property fmtid="{D5CDD505-2E9C-101B-9397-08002B2CF9AE}" pid="3" name="ContentType">
    <vt:lpwstr>Document</vt:lpwstr>
  </property>
  <property fmtid="{D5CDD505-2E9C-101B-9397-08002B2CF9AE}" pid="4" name="ContentTypeId">
    <vt:lpwstr>0x010100308D8C7535AC984C954409E86008B6B1</vt:lpwstr>
  </property>
</Properties>
</file>